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6" r:id="rId5"/>
    <p:sldId id="256" r:id="rId6"/>
    <p:sldId id="265" r:id="rId7"/>
    <p:sldId id="267" r:id="rId8"/>
    <p:sldId id="269" r:id="rId9"/>
    <p:sldId id="268" r:id="rId10"/>
    <p:sldId id="270" r:id="rId11"/>
    <p:sldId id="271" r:id="rId12"/>
    <p:sldId id="272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en-001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4995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EC4D02-BCAC-D343-BAB7-E64015039EDB}" v="675" dt="2026-01-31T10:30:22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4709"/>
  </p:normalViewPr>
  <p:slideViewPr>
    <p:cSldViewPr snapToGrid="0">
      <p:cViewPr varScale="1">
        <p:scale>
          <a:sx n="138" d="100"/>
          <a:sy n="138" d="100"/>
        </p:scale>
        <p:origin x="2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74995"/>
                </a:solidFill>
                <a:latin typeface="+mn-lt"/>
                <a:ea typeface="+mn-ea"/>
                <a:cs typeface="+mn-cs"/>
              </a:defRPr>
            </a:pPr>
            <a:r>
              <a:rPr lang="en-GB" sz="1200" b="0" i="0" u="none" strike="noStrike" baseline="0" dirty="0">
                <a:solidFill>
                  <a:srgbClr val="074995"/>
                </a:solidFill>
                <a:effectLst/>
              </a:rPr>
              <a:t>“Year” Gross Sales Forecast</a:t>
            </a:r>
            <a:endParaRPr lang="en-GB" sz="1200" b="0" dirty="0">
              <a:solidFill>
                <a:srgbClr val="074995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rgbClr val="074995"/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74995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0749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E49-DE48-996A-AB9502C28941}"/>
              </c:ext>
            </c:extLst>
          </c:dPt>
          <c:dPt>
            <c:idx val="11"/>
            <c:invertIfNegative val="0"/>
            <c:bubble3D val="0"/>
            <c:spPr>
              <a:solidFill>
                <a:srgbClr val="0749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E49-DE48-996A-AB9502C2894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49-DE48-996A-AB9502C28941}"/>
              </c:ext>
            </c:extLst>
          </c:dPt>
          <c:cat>
            <c:strRef>
              <c:f>Sheet1!$A$2:$A$14</c:f>
              <c:strCache>
                <c:ptCount val="1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200</c:v>
                </c:pt>
                <c:pt idx="1">
                  <c:v>180</c:v>
                </c:pt>
                <c:pt idx="2">
                  <c:v>185</c:v>
                </c:pt>
                <c:pt idx="3">
                  <c:v>225</c:v>
                </c:pt>
                <c:pt idx="4">
                  <c:v>255</c:v>
                </c:pt>
                <c:pt idx="5">
                  <c:v>235</c:v>
                </c:pt>
                <c:pt idx="6">
                  <c:v>245</c:v>
                </c:pt>
                <c:pt idx="7">
                  <c:v>225</c:v>
                </c:pt>
                <c:pt idx="8">
                  <c:v>215</c:v>
                </c:pt>
                <c:pt idx="9">
                  <c:v>212</c:v>
                </c:pt>
                <c:pt idx="10">
                  <c:v>200</c:v>
                </c:pt>
                <c:pt idx="11">
                  <c:v>230</c:v>
                </c:pt>
                <c:pt idx="12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9-DE48-996A-AB9502C289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3E49-DE48-996A-AB9502C289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3E49-DE48-996A-AB9502C28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442370847"/>
        <c:axId val="1473967567"/>
      </c:barChart>
      <c:catAx>
        <c:axId val="144237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1473967567"/>
        <c:crosses val="autoZero"/>
        <c:auto val="1"/>
        <c:lblAlgn val="ctr"/>
        <c:lblOffset val="100"/>
        <c:noMultiLvlLbl val="0"/>
      </c:catAx>
      <c:valAx>
        <c:axId val="1473967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1442370847"/>
        <c:crosses val="autoZero"/>
        <c:crossBetween val="between"/>
      </c:valAx>
      <c:spPr>
        <a:noFill/>
        <a:ln w="0">
          <a:solidFill>
            <a:schemeClr val="tx2">
              <a:lumMod val="10000"/>
              <a:lumOff val="90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74995"/>
                </a:solidFill>
                <a:latin typeface="+mn-lt"/>
                <a:ea typeface="+mn-ea"/>
                <a:cs typeface="+mn-cs"/>
              </a:defRPr>
            </a:pPr>
            <a:r>
              <a:rPr lang="en-GB" sz="1200" b="0" i="0" u="none" strike="noStrike" baseline="0" dirty="0">
                <a:solidFill>
                  <a:srgbClr val="074995"/>
                </a:solidFill>
                <a:effectLst/>
              </a:rPr>
              <a:t>“Year” Gross Sales Forecast</a:t>
            </a:r>
            <a:endParaRPr lang="en-GB" sz="1200" b="0" dirty="0">
              <a:solidFill>
                <a:srgbClr val="074995"/>
              </a:solidFill>
            </a:endParaRPr>
          </a:p>
        </c:rich>
      </c:tx>
      <c:layout>
        <c:manualLayout>
          <c:xMode val="edge"/>
          <c:yMode val="edge"/>
          <c:x val="3.6956382958221026E-2"/>
          <c:y val="2.89054726556884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rgbClr val="074995"/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74995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E8-6146-A965-3E067E87327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E8-6146-A965-3E067E87327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3BE8-6146-A965-3E067E87327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E49-DE48-996A-AB9502C28941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E49-DE48-996A-AB9502C2894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49-DE48-996A-AB9502C28941}"/>
              </c:ext>
            </c:extLst>
          </c:dPt>
          <c:cat>
            <c:strRef>
              <c:f>Sheet1!$A$2:$A$14</c:f>
              <c:strCache>
                <c:ptCount val="13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  <c:pt idx="12">
                  <c:v>Jul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200</c:v>
                </c:pt>
                <c:pt idx="1">
                  <c:v>180</c:v>
                </c:pt>
                <c:pt idx="2">
                  <c:v>185</c:v>
                </c:pt>
                <c:pt idx="3">
                  <c:v>225</c:v>
                </c:pt>
                <c:pt idx="4">
                  <c:v>255</c:v>
                </c:pt>
                <c:pt idx="5">
                  <c:v>235</c:v>
                </c:pt>
                <c:pt idx="6">
                  <c:v>245</c:v>
                </c:pt>
                <c:pt idx="7">
                  <c:v>225</c:v>
                </c:pt>
                <c:pt idx="8">
                  <c:v>215</c:v>
                </c:pt>
                <c:pt idx="9">
                  <c:v>212</c:v>
                </c:pt>
                <c:pt idx="10">
                  <c:v>200</c:v>
                </c:pt>
                <c:pt idx="11">
                  <c:v>230</c:v>
                </c:pt>
                <c:pt idx="12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9-DE48-996A-AB9502C289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  <c:pt idx="12">
                  <c:v>Jul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3E49-DE48-996A-AB9502C289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</c:v>
                </c:pt>
                <c:pt idx="12">
                  <c:v>Jul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3E49-DE48-996A-AB9502C28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442370847"/>
        <c:axId val="1473967567"/>
      </c:barChart>
      <c:catAx>
        <c:axId val="144237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1473967567"/>
        <c:crosses val="autoZero"/>
        <c:auto val="1"/>
        <c:lblAlgn val="ctr"/>
        <c:lblOffset val="100"/>
        <c:noMultiLvlLbl val="0"/>
      </c:catAx>
      <c:valAx>
        <c:axId val="1473967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1442370847"/>
        <c:crosses val="autoZero"/>
        <c:crossBetween val="between"/>
      </c:valAx>
      <c:spPr>
        <a:noFill/>
        <a:ln w="0">
          <a:solidFill>
            <a:schemeClr val="tx2">
              <a:lumMod val="10000"/>
              <a:lumOff val="90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675AF-003C-4A50-A2B1-5EB5CB917D0B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00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00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79A23-C308-4139-9A34-F7B68DBE3601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86816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4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661752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DC34A-C060-A8CD-C868-2A950FE31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935842-E720-15EA-B68D-1473BC13E5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466BD-41E4-9528-B26B-37636789C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ACDA-2658-D643-26CD-FD70451692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5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56587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161B7-BD5D-3105-AA44-8EAF9FE3D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13F2D2-4DD0-674F-7A4C-D4E028D931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03C181-FD3D-5AC4-C7F5-1F864A1866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E6EFD-DCFF-CFCB-31D8-DA08AD4367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6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576347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3EC4D-8AF2-326E-3AF6-2C9B45B9C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B9326-F0CB-32B7-1085-F6EF45F637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A6C5F1-49C2-B797-CA6D-6EC16EB9EB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588F4-E047-C0DC-5FA3-0900505CD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8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4261270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64BDD-4E5D-5CAB-40D4-B09F79926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CD45AA-FA42-30A4-3C96-BF0C68911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A433ED-DFE1-1241-02AA-74BB21518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7EA0B-7A14-0728-23F6-D8F8042140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9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4022962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C6256-59F2-C445-D3DF-656564BB8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63F5B9-FD9D-6A0C-7E80-E2C540B70C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4C2DB4-7238-0C0E-550F-62A4EA866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3B735-B3F5-BF30-61C6-975846430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79A23-C308-4139-9A34-F7B68DBE3601}" type="slidenum">
              <a:rPr lang="en-001" smtClean="0"/>
              <a:t>11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952680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C45F-229E-DB4C-5DF7-6B6310D4D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29CF3-9CD2-758A-C307-933E68B7A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F8BFA-B785-B5BD-BB3B-5DDA248B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D4A4A-6BE3-C728-7C40-E9643A75A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D434A-10A6-B1A6-7A4D-8330662BD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20413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526D-B7F2-5B8B-3E8C-DC15ECE3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81A2C4-EBD7-1549-3C9D-880632DCC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BD3B1-DF07-1E41-59BC-27226286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E50DF-05C3-A006-AB8F-EC602A8AD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F6782-44BA-D1D7-8FD8-0A2F1BDE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43787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F15EC-D7EE-3431-7503-EF24CFE5F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AF6FAB-5EDF-288E-8400-B0FFB8D8B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25F9C-7901-6AD2-6D5A-5FB6988AC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7CF58-697A-A87A-5203-CDDD555C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A6A20-CA41-59D5-34DB-EC11D2678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85060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C4AD-F305-607E-4483-BC2FFC78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44B91-1620-C8A7-2146-E6EEF2E92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6EC20-5C64-D652-6638-DB8899A4E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01D13-3FEB-98CB-2F44-D4E2FE95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6884D-6B37-AE29-00A9-EF919C30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9444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32120-7E18-0717-5D42-FF773A37F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A20D1-71F8-24F6-BFB3-E34A5180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CECFD-2CE1-3763-7390-450FA6A62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2CE0-1999-2DB1-40D9-46084AFF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D70AA-BBAE-B646-328C-370AABB8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98750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A14D4-4A03-D0BA-A4F0-F3815CD9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925E6-D79A-64B0-E965-2CEE31F3A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61706-6A8F-96A9-DED3-B86AF0C1B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8A69D-6CFB-DC40-4C47-3A873E779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ED978-8B3C-FB08-C202-531B3A17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5E5BE-F096-C467-B09B-533EC06DA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0623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BBBFE-8448-1E61-A6A2-F2772DD66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10285-A60D-7704-B95E-011E8B2D3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451D95-641B-A5EF-5E7A-158078DD7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44364-4C49-3947-CAE3-A587D3AEF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8C171D-14FF-2E10-9EB4-3BAF2BEE2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BB2059-5B51-8912-2506-6E0A194C4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81A587-7BAD-DD48-6827-3D2F1B268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B2B392-3D31-0B4E-A006-18EFB086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42724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2A75B-BE36-2D3F-D4F7-912DBE559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65BFE4-129C-6688-DF88-18177BA2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61BA2-77CA-94C2-952F-856314920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C5207-0E12-479E-83FC-C4C44A56A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6548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3508C-58E2-0003-B190-F043AA1F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BBFF9-CE66-113F-84D5-D71CB22D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3738E-EB54-F1FA-03C8-7D64DA1C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281685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B801A-DF6C-FEB9-4291-8F73465CE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8FC2D-C355-7D41-D93E-DEB7D990E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33154-1572-AF24-0885-85DDE0BFF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A0CF0-B032-95FF-C4B2-195B9C00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42616-DE1D-ACC5-6C6D-2AE6706F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3A45B-7FB5-6364-CDB5-61999BCA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161170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B0214-8C35-68D7-0B51-2575974B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78FBEA-F9B5-4589-B889-DF5B99E85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00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F0953-8645-8799-28F5-C446D132D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551DD-EB6B-C593-3359-E8E588EB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B17C1-2964-B973-9FDA-4C55EE717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D54DB-280B-0987-4BA4-6E629FD1D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45631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541EB5-36BF-21FF-1CB1-068AC841C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B93CB-0286-0FE6-1A1B-5C88768EF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00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E3538-7E7A-663F-A978-C751D42B0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488E-01B8-40A3-88A2-63DA2F27DDC9}" type="datetimeFigureOut">
              <a:rPr lang="en-001" smtClean="0"/>
              <a:t>1/31/26</a:t>
            </a:fld>
            <a:endParaRPr lang="en-00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CD447-62B3-41DC-6228-F5965147F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00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CA5AE-37E3-05CD-5D82-7AFB84E12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5746A-69DB-4ECD-82EA-320E03EFCCE6}" type="slidenum">
              <a:rPr lang="en-001" smtClean="0"/>
              <a:t>‹#›</a:t>
            </a:fld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97398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001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5B5189-1975-52A7-1A98-F02CC7F9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C28EB4EA-957A-FFD2-0BBD-A6619DA40DB6}"/>
              </a:ext>
            </a:extLst>
          </p:cNvPr>
          <p:cNvSpPr txBox="1"/>
          <p:nvPr/>
        </p:nvSpPr>
        <p:spPr>
          <a:xfrm>
            <a:off x="751762" y="2265000"/>
            <a:ext cx="2171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600" b="1" dirty="0"/>
              <a:t>KPI Performance Grid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ADB14D0-EBD8-9D1B-27E0-8592627261DB}"/>
              </a:ext>
            </a:extLst>
          </p:cNvPr>
          <p:cNvCxnSpPr>
            <a:cxnSpLocks/>
          </p:cNvCxnSpPr>
          <p:nvPr/>
        </p:nvCxnSpPr>
        <p:spPr>
          <a:xfrm>
            <a:off x="880217" y="3290132"/>
            <a:ext cx="5460763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5E2E8521-2DE0-6F2D-662A-C7BB9E8CAA79}"/>
              </a:ext>
            </a:extLst>
          </p:cNvPr>
          <p:cNvSpPr txBox="1">
            <a:spLocks/>
          </p:cNvSpPr>
          <p:nvPr/>
        </p:nvSpPr>
        <p:spPr>
          <a:xfrm>
            <a:off x="742808" y="2660460"/>
            <a:ext cx="6580938" cy="629672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3600" dirty="0">
                <a:solidFill>
                  <a:schemeClr val="bg1"/>
                </a:solidFill>
                <a:latin typeface="Aptos" panose="020B0004020202020204" pitchFamily="34" charset="0"/>
              </a:rPr>
              <a:t>CRO Monthly Performance</a:t>
            </a:r>
            <a:endParaRPr kumimoji="0" lang="en-US" sz="3600" i="0" u="none" strike="noStrike" kern="1200" cap="none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85BC8EB4-23BF-2334-E780-3F829406A35E}"/>
              </a:ext>
            </a:extLst>
          </p:cNvPr>
          <p:cNvSpPr txBox="1">
            <a:spLocks/>
          </p:cNvSpPr>
          <p:nvPr/>
        </p:nvSpPr>
        <p:spPr>
          <a:xfrm>
            <a:off x="751762" y="3403944"/>
            <a:ext cx="1513282" cy="416026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2400" b="0" dirty="0">
                <a:solidFill>
                  <a:schemeClr val="bg1"/>
                </a:solidFill>
                <a:latin typeface="Aptos" panose="020B0004020202020204" pitchFamily="34" charset="0"/>
              </a:rPr>
              <a:t>Jan 2026</a:t>
            </a:r>
            <a:endParaRPr kumimoji="0" lang="en-US" sz="2400" b="0" i="0" u="none" strike="noStrike" kern="1200" cap="none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565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DA965-5121-5BBF-6A39-7AA5CE63F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A3C6DE9D-9318-C45A-6400-F3647E7F9D8B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7356488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Client’s Construction Journey &amp;  Deliverables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DB4B215-8A1F-0A7C-E176-4656EBEBB4D4}"/>
              </a:ext>
            </a:extLst>
          </p:cNvPr>
          <p:cNvSpPr/>
          <p:nvPr/>
        </p:nvSpPr>
        <p:spPr>
          <a:xfrm>
            <a:off x="397624" y="1923613"/>
            <a:ext cx="3433712" cy="1971732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Deliverables: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$300K Sales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Increase sales : Platform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Enabled  Capability, Nov ‘23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300 </a:t>
            </a:r>
            <a:r>
              <a:rPr lang="en-US" sz="1200" dirty="0" err="1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skus</a:t>
            </a: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Email Communications Activated, Oct ‘23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4CBD26-40D4-7214-0813-225696D339AC}"/>
              </a:ext>
            </a:extLst>
          </p:cNvPr>
          <p:cNvSpPr txBox="1"/>
          <p:nvPr/>
        </p:nvSpPr>
        <p:spPr>
          <a:xfrm>
            <a:off x="571360" y="1442159"/>
            <a:ext cx="2171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2024</a:t>
            </a:r>
            <a:r>
              <a:rPr lang="en-GB" sz="1600" dirty="0"/>
              <a:t> | </a:t>
            </a:r>
            <a:r>
              <a:rPr lang="en-GB" b="1" dirty="0"/>
              <a:t>Sales: $300k</a:t>
            </a:r>
            <a:endParaRPr lang="en-GB" sz="16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63BF86-865A-2E31-1140-5949002DB0BD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B08055EE-0213-5A19-98A7-DB920485887B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5BA1ABA9-E41F-0161-544E-B180A300D0A0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6" name="Snip Single Corner of Rectangle 87">
            <a:extLst>
              <a:ext uri="{FF2B5EF4-FFF2-40B4-BE49-F238E27FC236}">
                <a16:creationId xmlns:a16="http://schemas.microsoft.com/office/drawing/2014/main" id="{73165FBB-5E72-7D6A-E0AF-5A29C9B7F983}"/>
              </a:ext>
            </a:extLst>
          </p:cNvPr>
          <p:cNvSpPr/>
          <p:nvPr/>
        </p:nvSpPr>
        <p:spPr>
          <a:xfrm>
            <a:off x="432423" y="5071803"/>
            <a:ext cx="2941713" cy="451174"/>
          </a:xfrm>
          <a:prstGeom prst="snip1Rect">
            <a:avLst>
              <a:gd name="adj" fmla="val 31139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ctr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January ‘25 Highlights:</a:t>
            </a:r>
          </a:p>
        </p:txBody>
      </p:sp>
      <p:sp>
        <p:nvSpPr>
          <p:cNvPr id="18" name="Snip Single Corner of Rectangle 97">
            <a:extLst>
              <a:ext uri="{FF2B5EF4-FFF2-40B4-BE49-F238E27FC236}">
                <a16:creationId xmlns:a16="http://schemas.microsoft.com/office/drawing/2014/main" id="{9F6A1B4C-A802-4826-59BD-D80F0A3F0907}"/>
              </a:ext>
            </a:extLst>
          </p:cNvPr>
          <p:cNvSpPr/>
          <p:nvPr/>
        </p:nvSpPr>
        <p:spPr>
          <a:xfrm>
            <a:off x="432422" y="5522977"/>
            <a:ext cx="9187066" cy="985892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Conversion Rate Surge – Online store conversion rate rose to 1.81%, a 19% increase from July, showing stronger purchase intent despite fewer sessions.</a:t>
            </a:r>
          </a:p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Higher Order Value &amp; Marketing Impact – Average order value jumped 9% to $286.95, helping lift marketing-attributed sales by 27% to $133K.</a:t>
            </a:r>
          </a:p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Marketing-Driven Orders Rebounded – 477 orders were attributed to marketing, up 9% from July, reversing last month’s decline.</a:t>
            </a:r>
          </a:p>
        </p:txBody>
      </p:sp>
      <p:sp>
        <p:nvSpPr>
          <p:cNvPr id="3" name="Rectangle: Rounded Corners 11">
            <a:extLst>
              <a:ext uri="{FF2B5EF4-FFF2-40B4-BE49-F238E27FC236}">
                <a16:creationId xmlns:a16="http://schemas.microsoft.com/office/drawing/2014/main" id="{5D21D439-D047-F41B-EFB6-5F8E677E276E}"/>
              </a:ext>
            </a:extLst>
          </p:cNvPr>
          <p:cNvSpPr/>
          <p:nvPr/>
        </p:nvSpPr>
        <p:spPr>
          <a:xfrm>
            <a:off x="3997452" y="1923613"/>
            <a:ext cx="3433712" cy="3251892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Deliverables: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$1.5m Sales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External </a:t>
            </a:r>
            <a:r>
              <a:rPr lang="en-US" sz="120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forms </a:t>
            </a:r>
            <a:endParaRPr lang="en-US" sz="1200" dirty="0">
              <a:solidFill>
                <a:srgbClr val="002060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De-identified product titles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PHI routed outside Shopify into AWS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Smart Search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Multi-payments</a:t>
            </a:r>
          </a:p>
          <a:p>
            <a:pPr marL="182563" lvl="1" indent="-1651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Bundles</a:t>
            </a:r>
          </a:p>
          <a:p>
            <a:pPr marL="182563" lvl="1" indent="-1651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Improved user experience</a:t>
            </a:r>
          </a:p>
          <a:p>
            <a:pPr marL="182563" lvl="1" indent="-1651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Order status/tracking</a:t>
            </a:r>
          </a:p>
          <a:p>
            <a:pPr marL="182563" lvl="1" indent="-1651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A/B tested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200" dirty="0">
              <a:solidFill>
                <a:schemeClr val="accent2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18F766-509B-ECC7-5364-45FDB1FA57FB}"/>
              </a:ext>
            </a:extLst>
          </p:cNvPr>
          <p:cNvSpPr txBox="1"/>
          <p:nvPr/>
        </p:nvSpPr>
        <p:spPr>
          <a:xfrm>
            <a:off x="4216908" y="1442159"/>
            <a:ext cx="2171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2025</a:t>
            </a:r>
            <a:r>
              <a:rPr lang="en-GB" sz="1600" dirty="0"/>
              <a:t> | </a:t>
            </a:r>
            <a:r>
              <a:rPr lang="en-GB" b="1" dirty="0"/>
              <a:t>Sales: $300k</a:t>
            </a:r>
            <a:endParaRPr lang="en-GB" sz="1600" dirty="0"/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DED6FFCD-D219-CE0D-A1A4-A7F8BF5F7EC8}"/>
              </a:ext>
            </a:extLst>
          </p:cNvPr>
          <p:cNvSpPr/>
          <p:nvPr/>
        </p:nvSpPr>
        <p:spPr>
          <a:xfrm>
            <a:off x="7591044" y="1923613"/>
            <a:ext cx="3433712" cy="3251892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YTD Deliverables: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Q1 ‘25: Gross Sales: ~$550k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Branch Pilot - flyers &amp;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Stickers on Devices (national rollout)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Newsletter Opt-in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New Product detail page layout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A/B testing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E-intake integration: 80% completed put on hold in Apr ‘25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New Education Resources (Blog)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1BE081-B3F7-99B2-B550-2028D1C5E905}"/>
              </a:ext>
            </a:extLst>
          </p:cNvPr>
          <p:cNvSpPr txBox="1"/>
          <p:nvPr/>
        </p:nvSpPr>
        <p:spPr>
          <a:xfrm>
            <a:off x="7862456" y="1442159"/>
            <a:ext cx="3162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2026</a:t>
            </a:r>
            <a:r>
              <a:rPr lang="en-GB" sz="1600" dirty="0"/>
              <a:t> | </a:t>
            </a:r>
            <a:r>
              <a:rPr lang="en-GB" b="1" dirty="0"/>
              <a:t>Forecast: $2M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85592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F3E20-2F72-B357-EE0D-6F532DCE3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6D0DCC7C-3499-0A32-136C-2D631282D881}"/>
              </a:ext>
            </a:extLst>
          </p:cNvPr>
          <p:cNvSpPr txBox="1">
            <a:spLocks/>
          </p:cNvSpPr>
          <p:nvPr/>
        </p:nvSpPr>
        <p:spPr>
          <a:xfrm>
            <a:off x="324471" y="747900"/>
            <a:ext cx="8901825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Lifetime Value Improvement with Retention Improvements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78FA35-3F43-B98D-6F04-DD1E416FB733}"/>
              </a:ext>
            </a:extLst>
          </p:cNvPr>
          <p:cNvSpPr txBox="1"/>
          <p:nvPr/>
        </p:nvSpPr>
        <p:spPr>
          <a:xfrm>
            <a:off x="324472" y="1124808"/>
            <a:ext cx="71004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Executed backend optimizations to reduce churn and prepare for Q3 scale.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078FB25-3041-DF41-5F70-A8F67DC48151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E99400FE-A6BB-60A5-71BC-5FA5F186BF7C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BC9A703A-A4F6-D9D4-03C2-02CCB98A4ED9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11F3649-831D-0F36-6FFC-42E76588F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514903"/>
              </p:ext>
            </p:extLst>
          </p:nvPr>
        </p:nvGraphicFramePr>
        <p:xfrm>
          <a:off x="422644" y="1542621"/>
          <a:ext cx="11345685" cy="341342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58684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1430701">
                  <a:extLst>
                    <a:ext uri="{9D8B030D-6E8A-4147-A177-3AD203B41FA5}">
                      <a16:colId xmlns:a16="http://schemas.microsoft.com/office/drawing/2014/main" val="3745707321"/>
                    </a:ext>
                  </a:extLst>
                </a:gridCol>
                <a:gridCol w="1558290">
                  <a:extLst>
                    <a:ext uri="{9D8B030D-6E8A-4147-A177-3AD203B41FA5}">
                      <a16:colId xmlns:a16="http://schemas.microsoft.com/office/drawing/2014/main" val="1695272268"/>
                    </a:ext>
                  </a:extLst>
                </a:gridCol>
                <a:gridCol w="1473281">
                  <a:extLst>
                    <a:ext uri="{9D8B030D-6E8A-4147-A177-3AD203B41FA5}">
                      <a16:colId xmlns:a16="http://schemas.microsoft.com/office/drawing/2014/main" val="2915470160"/>
                    </a:ext>
                  </a:extLst>
                </a:gridCol>
                <a:gridCol w="2274264">
                  <a:extLst>
                    <a:ext uri="{9D8B030D-6E8A-4147-A177-3AD203B41FA5}">
                      <a16:colId xmlns:a16="http://schemas.microsoft.com/office/drawing/2014/main" val="559831840"/>
                    </a:ext>
                  </a:extLst>
                </a:gridCol>
                <a:gridCol w="2160577">
                  <a:extLst>
                    <a:ext uri="{9D8B030D-6E8A-4147-A177-3AD203B41FA5}">
                      <a16:colId xmlns:a16="http://schemas.microsoft.com/office/drawing/2014/main" val="3860228422"/>
                    </a:ext>
                  </a:extLst>
                </a:gridCol>
              </a:tblGrid>
              <a:tr h="607911"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  <a:latin typeface="+mn-lt"/>
                        </a:rPr>
                        <a:t>Year</a:t>
                      </a:r>
                      <a:endParaRPr lang="en-PK" sz="1100" b="0" dirty="0"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  <a:latin typeface="+mn-lt"/>
                        </a:rPr>
                        <a:t>Sales /Target</a:t>
                      </a:r>
                      <a:endParaRPr lang="en-PK" sz="1100" b="0" dirty="0"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  <a:latin typeface="+mn-lt"/>
                        </a:rPr>
                        <a:t>(LTV)</a:t>
                      </a:r>
                    </a:p>
                    <a:p>
                      <a:r>
                        <a:rPr lang="en-GB" sz="1100" b="0" dirty="0">
                          <a:effectLst/>
                          <a:latin typeface="+mn-lt"/>
                        </a:rPr>
                        <a:t>(Life time value)</a:t>
                      </a: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 Monthly</a:t>
                      </a:r>
                      <a:b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Customers Needed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Company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  <a:p>
                      <a:pPr rtl="0"/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Attachment Rate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Retention</a:t>
                      </a:r>
                      <a:b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Assumption </a:t>
                      </a:r>
                      <a:endParaRPr lang="en-GB" sz="1100" b="0" dirty="0"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LTV Lift</a:t>
                      </a:r>
                      <a:b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1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Assumption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216000" anchor="ctr">
                    <a:solidFill>
                      <a:srgbClr val="074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56110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 (YTD)</a:t>
                      </a:r>
                      <a:endParaRPr lang="en-GB" b="1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1.24M</a:t>
                      </a:r>
                      <a:r>
                        <a:rPr lang="en-GB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(Actual)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$310</a:t>
                      </a:r>
                      <a:r>
                        <a:rPr lang="en-GB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(Actual)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709</a:t>
                      </a:r>
                      <a:r>
                        <a:rPr lang="en-GB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(Actual)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3.52%</a:t>
                      </a:r>
                      <a:r>
                        <a:rPr lang="en-GB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(Actual)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22% return to make a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2nd purchase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Baseline</a:t>
                      </a:r>
                      <a:endParaRPr lang="en-GB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56110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 (FY)</a:t>
                      </a:r>
                      <a:endParaRPr lang="en-GB" b="1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$2.7M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$385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584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2.92%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~35–40% make at least 2 purchases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+$75 via 2nd/3rd order, reorder flow improvements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56110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2026</a:t>
                      </a:r>
                      <a:endParaRPr lang="en-PK" b="1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$3.3M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$410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671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3.36%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~45% make 2–3 purchases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+$100 via supply subscriptions &amp; higher AOV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56110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2027</a:t>
                      </a:r>
                      <a:endParaRPr lang="en-PK" b="1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$4.125M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$435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790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3.95%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~50% make 3+ purchases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+$125 via loyalty program &amp; device upgrades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  <a:tr h="56110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2028</a:t>
                      </a:r>
                      <a:endParaRPr lang="en-PK" b="1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$5.04M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$460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913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4.57%</a:t>
                      </a:r>
                      <a:endParaRPr lang="en-PK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~60% active beyond 90+ days with repeat orders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+$150 via long-term customer retention (6–12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GB" dirty="0">
                        <a:effectLst/>
                        <a:latin typeface="+mn-lt"/>
                      </a:endParaRPr>
                    </a:p>
                  </a:txBody>
                  <a:tcPr marL="216000" marR="95250" marT="95250" marB="9525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56438"/>
                  </a:ext>
                </a:extLst>
              </a:tr>
            </a:tbl>
          </a:graphicData>
        </a:graphic>
      </p:graphicFrame>
      <p:sp>
        <p:nvSpPr>
          <p:cNvPr id="13" name="Snip Single Corner of Rectangle 97">
            <a:extLst>
              <a:ext uri="{FF2B5EF4-FFF2-40B4-BE49-F238E27FC236}">
                <a16:creationId xmlns:a16="http://schemas.microsoft.com/office/drawing/2014/main" id="{1BB0BB45-AB51-4037-7873-D21DA7C13801}"/>
              </a:ext>
            </a:extLst>
          </p:cNvPr>
          <p:cNvSpPr/>
          <p:nvPr/>
        </p:nvSpPr>
        <p:spPr>
          <a:xfrm>
            <a:off x="432422" y="5066083"/>
            <a:ext cx="9187066" cy="1442785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bIns="144000" rtlCol="0" anchor="ctr"/>
          <a:lstStyle/>
          <a:p>
            <a:pPr marL="171450" indent="-171450">
              <a:lnSpc>
                <a:spcPct val="150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Attachment Rate Assumes ~20,000 new Clients per month</a:t>
            </a:r>
          </a:p>
          <a:p>
            <a:pPr marL="171450" indent="-171450">
              <a:lnSpc>
                <a:spcPct val="150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Higher repeat purchase boost LTV, so fewer new customers are needed</a:t>
            </a:r>
          </a:p>
          <a:p>
            <a:pPr marL="171450" indent="-171450">
              <a:lnSpc>
                <a:spcPct val="150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2025: Grow repeat buyers from 22% → 35–40% by reducing early drop-off</a:t>
            </a:r>
          </a:p>
          <a:p>
            <a:pPr marL="171450" indent="-171450">
              <a:lnSpc>
                <a:spcPct val="150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2028: 60% reorder and stay active 6+ months</a:t>
            </a:r>
          </a:p>
          <a:p>
            <a:pPr marL="171450" indent="-171450">
              <a:lnSpc>
                <a:spcPct val="150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Achieve through automation reminders, subscriptions, and loyalty programs</a:t>
            </a:r>
          </a:p>
        </p:txBody>
      </p:sp>
    </p:spTree>
    <p:extLst>
      <p:ext uri="{BB962C8B-B14F-4D97-AF65-F5344CB8AC3E}">
        <p14:creationId xmlns:p14="http://schemas.microsoft.com/office/powerpoint/2010/main" val="2910661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A87B5-1AE0-4FBD-C09B-8EBD61535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C54A848B-B0C2-1AA5-488B-A1EBE7AD9E62}"/>
              </a:ext>
            </a:extLst>
          </p:cNvPr>
          <p:cNvSpPr txBox="1">
            <a:spLocks/>
          </p:cNvSpPr>
          <p:nvPr/>
        </p:nvSpPr>
        <p:spPr>
          <a:xfrm>
            <a:off x="324471" y="747901"/>
            <a:ext cx="11290809" cy="40424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2025 Roadmap: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52793CF-55B6-1DC1-0585-EF8E02E9FBE1}"/>
              </a:ext>
            </a:extLst>
          </p:cNvPr>
          <p:cNvSpPr/>
          <p:nvPr/>
        </p:nvSpPr>
        <p:spPr>
          <a:xfrm>
            <a:off x="397624" y="1647163"/>
            <a:ext cx="2702192" cy="3904869"/>
          </a:xfrm>
          <a:prstGeom prst="roundRect">
            <a:avLst>
              <a:gd name="adj" fmla="val 7639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innerShdw dist="403431" dir="16200000">
              <a:schemeClr val="bg1">
                <a:lumMod val="85000"/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Q1-2025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Integrate new Live Chat platform-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Payments: PayPal -Not Approved 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CRM /Customer Profile -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Branch Pilot Program, P1-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e-intake/</a:t>
            </a:r>
            <a:r>
              <a:rPr lang="en-US" sz="1100" dirty="0" err="1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eprescribe</a:t>
            </a: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 integration - Hold, 80% completed 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Automate Fulfillment Orders (VGM and Murray) -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A/B Testing -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Product Catalog-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Diabetic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6313F23-4004-F3CE-F24D-CA44AF44655D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806056BC-2979-1CB0-C1B3-408AC0A84E08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D0727E76-B8FA-C7FE-35F1-31F15DE57B81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0C74F8E2-1234-5E79-208E-1629CEAD92B3}"/>
              </a:ext>
            </a:extLst>
          </p:cNvPr>
          <p:cNvSpPr/>
          <p:nvPr/>
        </p:nvSpPr>
        <p:spPr>
          <a:xfrm>
            <a:off x="3267683" y="1647163"/>
            <a:ext cx="2702192" cy="3904869"/>
          </a:xfrm>
          <a:prstGeom prst="roundRect">
            <a:avLst>
              <a:gd name="adj" fmla="val 7639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innerShdw dist="403431" dir="16200000">
              <a:schemeClr val="tx2">
                <a:lumMod val="25000"/>
                <a:lumOff val="75000"/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Q2-2025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Branch Pilot </a:t>
            </a:r>
            <a:r>
              <a:rPr lang="en-US" sz="1100" b="1" dirty="0" err="1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Prgrm</a:t>
            </a:r>
            <a:r>
              <a:rPr lang="en-US" sz="11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 (Stickers)-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Dynamic Cart Recommendations - 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New Blog Section  - Complete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Loyalty Program -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Marketing Automation -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Automate Fulfillment Orders: DDP and </a:t>
            </a:r>
            <a:r>
              <a:rPr lang="en-US" sz="1100" dirty="0" err="1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Inogen</a:t>
            </a: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 - Not Started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Product level shipment status - Hold 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Subscribe &amp; Save -  Hold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A/B Testing - In-progress</a:t>
            </a: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569BF968-7B74-C911-1670-CCF3AA9856F6}"/>
              </a:ext>
            </a:extLst>
          </p:cNvPr>
          <p:cNvSpPr/>
          <p:nvPr/>
        </p:nvSpPr>
        <p:spPr>
          <a:xfrm>
            <a:off x="6138899" y="1647163"/>
            <a:ext cx="2702192" cy="3904869"/>
          </a:xfrm>
          <a:prstGeom prst="roundRect">
            <a:avLst>
              <a:gd name="adj" fmla="val 7639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innerShdw dist="403431" dir="16200000">
              <a:schemeClr val="accent6">
                <a:lumMod val="40000"/>
                <a:lumOff val="60000"/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Q3-2025</a:t>
            </a:r>
            <a:endParaRPr lang="en-US" sz="1100" dirty="0">
              <a:solidFill>
                <a:srgbClr val="002060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Automate Fulfillment Orders: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Drive Medical and McKesson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Product Reviews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Real-time inventory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Branch Pilot Program, P3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Expand Product Catalog: 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Daily living Aids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Nutrition</a:t>
            </a:r>
          </a:p>
        </p:txBody>
      </p:sp>
      <p:sp>
        <p:nvSpPr>
          <p:cNvPr id="14" name="Rectangle: Rounded Corners 11">
            <a:extLst>
              <a:ext uri="{FF2B5EF4-FFF2-40B4-BE49-F238E27FC236}">
                <a16:creationId xmlns:a16="http://schemas.microsoft.com/office/drawing/2014/main" id="{3F6480CD-AD2D-617D-45C1-AF37A91132AC}"/>
              </a:ext>
            </a:extLst>
          </p:cNvPr>
          <p:cNvSpPr/>
          <p:nvPr/>
        </p:nvSpPr>
        <p:spPr>
          <a:xfrm>
            <a:off x="9010115" y="1647164"/>
            <a:ext cx="2702192" cy="3904868"/>
          </a:xfrm>
          <a:prstGeom prst="roundRect">
            <a:avLst>
              <a:gd name="adj" fmla="val 7639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innerShdw dist="403431" dir="16200000">
              <a:schemeClr val="accent4">
                <a:lumMod val="60000"/>
                <a:lumOff val="40000"/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Q4-2025</a:t>
            </a:r>
            <a:endParaRPr lang="en-US" sz="1100" dirty="0">
              <a:solidFill>
                <a:srgbClr val="002060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Automate Fulfillment Orders: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McKesson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Build-Your-Own Bundle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Support Center/Knowledge base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Mask Fitting Integration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Personalized Recommendations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POC Lead Gen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POC Outbound Sales Team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Expand Product Catalog:  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Health &amp; Wellness</a:t>
            </a:r>
          </a:p>
          <a:p>
            <a:pPr marL="171450" indent="-171450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206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Home Safety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A12A5A-23BA-000A-5507-1558F4292304}"/>
              </a:ext>
            </a:extLst>
          </p:cNvPr>
          <p:cNvSpPr txBox="1"/>
          <p:nvPr/>
        </p:nvSpPr>
        <p:spPr>
          <a:xfrm>
            <a:off x="324472" y="1124808"/>
            <a:ext cx="112908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/>
                </a:solidFill>
                <a:latin typeface="Aptos" panose="020B0004020202020204" pitchFamily="34" charset="0"/>
              </a:rPr>
              <a:t>Enhancements to increases YoY revenue by 80% from $1.5m to $2.7m at Risk due to growth initiatives on hold</a:t>
            </a:r>
            <a:endParaRPr lang="en-US" sz="1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0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1D4973FA-47EA-EFF4-B6D3-85FA7A6E4414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June Revenue &amp; Efficiency Snapshot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EDD799-1D24-668D-3C00-CE989FD78F3F}"/>
              </a:ext>
            </a:extLst>
          </p:cNvPr>
          <p:cNvSpPr txBox="1"/>
          <p:nvPr/>
        </p:nvSpPr>
        <p:spPr>
          <a:xfrm>
            <a:off x="32447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Conversion efficiency improves +7% YoY, mitigating impact of lower Average Order Value.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017C6D-D304-E472-2E2B-5992623F94E3}"/>
              </a:ext>
            </a:extLst>
          </p:cNvPr>
          <p:cNvSpPr/>
          <p:nvPr/>
        </p:nvSpPr>
        <p:spPr>
          <a:xfrm>
            <a:off x="324472" y="2103201"/>
            <a:ext cx="2491880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Total Sales (January):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$218,384.23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FF000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▼ 19% </a:t>
            </a:r>
            <a:r>
              <a:rPr lang="en-US" sz="14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vs. December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A17CB3-C725-6E34-62DD-304086F3D951}"/>
              </a:ext>
            </a:extLst>
          </p:cNvPr>
          <p:cNvSpPr txBox="1"/>
          <p:nvPr/>
        </p:nvSpPr>
        <p:spPr>
          <a:xfrm>
            <a:off x="324472" y="1621748"/>
            <a:ext cx="2171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600" b="1" dirty="0"/>
              <a:t>KPI Performance Grid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7B16A1C-E269-2CEA-2CF3-159315847B11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B38E2A94-EF07-F5B4-690F-CBC07B4D1195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45952F0E-2B18-25CA-657A-661F524B4C28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6E490108-17C8-8F65-052E-E5BE9B878D99}"/>
              </a:ext>
            </a:extLst>
          </p:cNvPr>
          <p:cNvSpPr/>
          <p:nvPr/>
        </p:nvSpPr>
        <p:spPr>
          <a:xfrm>
            <a:off x="2994450" y="2103201"/>
            <a:ext cx="2635548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Conversion rate: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1.69%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▲ 7%  vs. May</a:t>
            </a: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14D19B40-FB2B-7FDC-D58A-3015C58D95C2}"/>
              </a:ext>
            </a:extLst>
          </p:cNvPr>
          <p:cNvSpPr/>
          <p:nvPr/>
        </p:nvSpPr>
        <p:spPr>
          <a:xfrm>
            <a:off x="5808096" y="2103201"/>
            <a:ext cx="2635548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Conversion uplift: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+19% Higher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increased from 2.1% → 2.5%</a:t>
            </a:r>
          </a:p>
        </p:txBody>
      </p:sp>
      <p:sp>
        <p:nvSpPr>
          <p:cNvPr id="21" name="Snip Single Corner of Rectangle 87">
            <a:extLst>
              <a:ext uri="{FF2B5EF4-FFF2-40B4-BE49-F238E27FC236}">
                <a16:creationId xmlns:a16="http://schemas.microsoft.com/office/drawing/2014/main" id="{B6EA7A82-B3CA-B020-CB00-194B372BD59E}"/>
              </a:ext>
            </a:extLst>
          </p:cNvPr>
          <p:cNvSpPr/>
          <p:nvPr/>
        </p:nvSpPr>
        <p:spPr>
          <a:xfrm>
            <a:off x="324473" y="4011663"/>
            <a:ext cx="2491879" cy="834657"/>
          </a:xfrm>
          <a:prstGeom prst="snip1Rect">
            <a:avLst>
              <a:gd name="adj" fmla="val 21226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6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Bottom Line:</a:t>
            </a:r>
          </a:p>
        </p:txBody>
      </p:sp>
      <p:sp>
        <p:nvSpPr>
          <p:cNvPr id="22" name="Snip Single Corner of Rectangle 97">
            <a:extLst>
              <a:ext uri="{FF2B5EF4-FFF2-40B4-BE49-F238E27FC236}">
                <a16:creationId xmlns:a16="http://schemas.microsoft.com/office/drawing/2014/main" id="{E72DF0F7-C7A5-9569-4B9F-C9082E1DDB74}"/>
              </a:ext>
            </a:extLst>
          </p:cNvPr>
          <p:cNvSpPr/>
          <p:nvPr/>
        </p:nvSpPr>
        <p:spPr>
          <a:xfrm>
            <a:off x="324472" y="4542790"/>
            <a:ext cx="5305526" cy="1118861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While top-line revenue dipped due to an, 11% decrease in Average Order Value (AOV dropped to $260.74) the site is converting traffic more efficiently than last year. We are maximizing the yield from current traffic, but basket size requires optimization.</a:t>
            </a:r>
          </a:p>
        </p:txBody>
      </p:sp>
      <p:sp>
        <p:nvSpPr>
          <p:cNvPr id="2" name="Rectangle: Rounded Corners 11">
            <a:extLst>
              <a:ext uri="{FF2B5EF4-FFF2-40B4-BE49-F238E27FC236}">
                <a16:creationId xmlns:a16="http://schemas.microsoft.com/office/drawing/2014/main" id="{45F67BBF-7F8B-DE9E-2AC6-895D80905D4C}"/>
              </a:ext>
            </a:extLst>
          </p:cNvPr>
          <p:cNvSpPr/>
          <p:nvPr/>
        </p:nvSpPr>
        <p:spPr>
          <a:xfrm>
            <a:off x="8569584" y="2103201"/>
            <a:ext cx="2635548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Top “Channel” in Sales: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Shopify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“9%” Higher then previous</a:t>
            </a:r>
          </a:p>
        </p:txBody>
      </p:sp>
      <p:sp>
        <p:nvSpPr>
          <p:cNvPr id="3" name="Snip Single Corner of Rectangle 87">
            <a:extLst>
              <a:ext uri="{FF2B5EF4-FFF2-40B4-BE49-F238E27FC236}">
                <a16:creationId xmlns:a16="http://schemas.microsoft.com/office/drawing/2014/main" id="{6972F6D2-21AA-6843-953D-9E90E041635B}"/>
              </a:ext>
            </a:extLst>
          </p:cNvPr>
          <p:cNvSpPr/>
          <p:nvPr/>
        </p:nvSpPr>
        <p:spPr>
          <a:xfrm>
            <a:off x="5801729" y="4011663"/>
            <a:ext cx="2491879" cy="834657"/>
          </a:xfrm>
          <a:prstGeom prst="snip1Rect">
            <a:avLst>
              <a:gd name="adj" fmla="val 21226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6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Forecast:</a:t>
            </a:r>
          </a:p>
        </p:txBody>
      </p:sp>
      <p:sp>
        <p:nvSpPr>
          <p:cNvPr id="5" name="Snip Single Corner of Rectangle 97">
            <a:extLst>
              <a:ext uri="{FF2B5EF4-FFF2-40B4-BE49-F238E27FC236}">
                <a16:creationId xmlns:a16="http://schemas.microsoft.com/office/drawing/2014/main" id="{40D0D7AD-8E6B-BBFE-583F-1369069B41D8}"/>
              </a:ext>
            </a:extLst>
          </p:cNvPr>
          <p:cNvSpPr/>
          <p:nvPr/>
        </p:nvSpPr>
        <p:spPr>
          <a:xfrm>
            <a:off x="5801728" y="4542790"/>
            <a:ext cx="5305526" cy="1118861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Growth Rate: 120% CAGR, Average YoY Growth of 167% (2023 - 2026)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“9%” Higher then previous 3 Year performance</a:t>
            </a:r>
          </a:p>
        </p:txBody>
      </p:sp>
    </p:spTree>
    <p:extLst>
      <p:ext uri="{BB962C8B-B14F-4D97-AF65-F5344CB8AC3E}">
        <p14:creationId xmlns:p14="http://schemas.microsoft.com/office/powerpoint/2010/main" val="131622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45A8D-D8C1-FA8E-0039-9108EB745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5B455B43-F70B-B99F-C952-DE5FA7FC87D2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Order Volume &amp; Margin Health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FE60C3-AAAF-5613-5517-1602C8527518}"/>
              </a:ext>
            </a:extLst>
          </p:cNvPr>
          <p:cNvSpPr txBox="1"/>
          <p:nvPr/>
        </p:nvSpPr>
        <p:spPr>
          <a:xfrm>
            <a:off x="32447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DD9C9F-3F4A-C714-F881-EF5CEF60BDE7}"/>
              </a:ext>
            </a:extLst>
          </p:cNvPr>
          <p:cNvSpPr/>
          <p:nvPr/>
        </p:nvSpPr>
        <p:spPr>
          <a:xfrm>
            <a:off x="397624" y="2103201"/>
            <a:ext cx="2491880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Throughput: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923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Total Orders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38DC6-3015-C61E-D3C3-96E9B4F202FD}"/>
              </a:ext>
            </a:extLst>
          </p:cNvPr>
          <p:cNvSpPr txBox="1"/>
          <p:nvPr/>
        </p:nvSpPr>
        <p:spPr>
          <a:xfrm>
            <a:off x="324472" y="1621748"/>
            <a:ext cx="2171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600" b="1" dirty="0"/>
              <a:t>KPI Performance Grid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AE2EC0-ABF6-859D-E1C4-578850C65FF3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6F462773-6448-0E5F-1606-4F1833661B2A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A9EA84B8-FB58-006A-7D01-4A754CC5C80F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1ADAF0BF-D8A8-4597-9017-195C5E25ACB5}"/>
              </a:ext>
            </a:extLst>
          </p:cNvPr>
          <p:cNvSpPr/>
          <p:nvPr/>
        </p:nvSpPr>
        <p:spPr>
          <a:xfrm>
            <a:off x="3067602" y="2103201"/>
            <a:ext cx="2635548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Unit Economics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$260.74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Average Order Value</a:t>
            </a: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34BF93F-0A86-394C-AD4E-1C43761D9C6F}"/>
              </a:ext>
            </a:extLst>
          </p:cNvPr>
          <p:cNvSpPr/>
          <p:nvPr/>
        </p:nvSpPr>
        <p:spPr>
          <a:xfrm>
            <a:off x="5881248" y="2103201"/>
            <a:ext cx="3189600" cy="1532651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Probability: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43%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Gross Margin (Excl. Liquidation)</a:t>
            </a:r>
          </a:p>
        </p:txBody>
      </p:sp>
      <p:sp>
        <p:nvSpPr>
          <p:cNvPr id="21" name="Snip Single Corner of Rectangle 87">
            <a:extLst>
              <a:ext uri="{FF2B5EF4-FFF2-40B4-BE49-F238E27FC236}">
                <a16:creationId xmlns:a16="http://schemas.microsoft.com/office/drawing/2014/main" id="{B6B76D4E-3D7D-18D7-9AAF-CC8913269983}"/>
              </a:ext>
            </a:extLst>
          </p:cNvPr>
          <p:cNvSpPr/>
          <p:nvPr/>
        </p:nvSpPr>
        <p:spPr>
          <a:xfrm>
            <a:off x="397625" y="3901935"/>
            <a:ext cx="1860943" cy="531127"/>
          </a:xfrm>
          <a:prstGeom prst="snip1Rect">
            <a:avLst>
              <a:gd name="adj" fmla="val 21226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6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Analysis:</a:t>
            </a:r>
          </a:p>
        </p:txBody>
      </p:sp>
      <p:sp>
        <p:nvSpPr>
          <p:cNvPr id="22" name="Snip Single Corner of Rectangle 97">
            <a:extLst>
              <a:ext uri="{FF2B5EF4-FFF2-40B4-BE49-F238E27FC236}">
                <a16:creationId xmlns:a16="http://schemas.microsoft.com/office/drawing/2014/main" id="{C26441D0-BCA0-C309-3C58-BEF8EB197C45}"/>
              </a:ext>
            </a:extLst>
          </p:cNvPr>
          <p:cNvSpPr/>
          <p:nvPr/>
        </p:nvSpPr>
        <p:spPr>
          <a:xfrm>
            <a:off x="397624" y="4433061"/>
            <a:ext cx="6688976" cy="1941633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Resilient Profitability: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43% gross margin reflects strong fundamental profitability per unit, ensuring healthy returns on core products.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Revenue Drivers: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Current revenue fluctuations are strictly a function of AOV, rather than a decline in customer demand.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Stability: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Product margins remain protected from degradation, showing no sign of downward pressure despite market shifts.</a:t>
            </a:r>
          </a:p>
        </p:txBody>
      </p:sp>
    </p:spTree>
    <p:extLst>
      <p:ext uri="{BB962C8B-B14F-4D97-AF65-F5344CB8AC3E}">
        <p14:creationId xmlns:p14="http://schemas.microsoft.com/office/powerpoint/2010/main" val="230829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9B6CA-B3E4-B0DC-40ED-1C7AA308C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962585F8-6B3F-2AFD-27B0-7562B27F9573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“Year” Gross Sales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6D87CF-66EC-48B7-ECDF-F63A235C27EB}"/>
              </a:ext>
            </a:extLst>
          </p:cNvPr>
          <p:cNvSpPr txBox="1"/>
          <p:nvPr/>
        </p:nvSpPr>
        <p:spPr>
          <a:xfrm>
            <a:off x="397624" y="1124808"/>
            <a:ext cx="93133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Sustained Profitability Amidst Scale: This highlights the 43% gross margin remaining stable even as you project growing to $2.7M by year-end.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04DE28-C4C1-7224-967D-C70876513936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48E40A04-AB8D-6A85-D497-D0B669883E41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D7C3CC0C-185F-7109-CBCB-4FC7BB16608A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EC5B3E0-ACDA-6E97-8340-235AFC491F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3228023"/>
              </p:ext>
            </p:extLst>
          </p:nvPr>
        </p:nvGraphicFramePr>
        <p:xfrm>
          <a:off x="754240" y="1542621"/>
          <a:ext cx="9962528" cy="3184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: Rounded Corners 11">
            <a:extLst>
              <a:ext uri="{FF2B5EF4-FFF2-40B4-BE49-F238E27FC236}">
                <a16:creationId xmlns:a16="http://schemas.microsoft.com/office/drawing/2014/main" id="{CBDF75FB-1FF9-3D44-AA46-AD5D56EEC3BA}"/>
              </a:ext>
            </a:extLst>
          </p:cNvPr>
          <p:cNvSpPr/>
          <p:nvPr/>
        </p:nvSpPr>
        <p:spPr>
          <a:xfrm>
            <a:off x="754240" y="4966867"/>
            <a:ext cx="3077096" cy="1324206"/>
          </a:xfrm>
          <a:prstGeom prst="roundRect">
            <a:avLst>
              <a:gd name="adj" fmla="val 13658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18000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Top-Line Forecast:</a:t>
            </a:r>
          </a:p>
          <a:p>
            <a:pPr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Projecting an 80% year-over-year (YoY) increase in Gross Sales, growing from $1.5M to over $2.7M by year-end.</a:t>
            </a:r>
            <a:endParaRPr lang="en-US" sz="800" dirty="0">
              <a:solidFill>
                <a:srgbClr val="074995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  <p:sp>
        <p:nvSpPr>
          <p:cNvPr id="5" name="Rectangle: Rounded Corners 11">
            <a:extLst>
              <a:ext uri="{FF2B5EF4-FFF2-40B4-BE49-F238E27FC236}">
                <a16:creationId xmlns:a16="http://schemas.microsoft.com/office/drawing/2014/main" id="{4C599C18-374E-F9DB-FB18-F3457A778331}"/>
              </a:ext>
            </a:extLst>
          </p:cNvPr>
          <p:cNvSpPr/>
          <p:nvPr/>
        </p:nvSpPr>
        <p:spPr>
          <a:xfrm>
            <a:off x="4036936" y="4966867"/>
            <a:ext cx="3077096" cy="1324206"/>
          </a:xfrm>
          <a:prstGeom prst="roundRect">
            <a:avLst>
              <a:gd name="adj" fmla="val 13658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18000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Strong YTD Performance:</a:t>
            </a:r>
          </a:p>
          <a:p>
            <a:pPr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Projecting an 80% year-over-year (YoY) increase in Gross Sales, growing from $1.5M to over $2.7M by year-end.</a:t>
            </a:r>
            <a:endParaRPr lang="en-US" sz="800" dirty="0">
              <a:solidFill>
                <a:srgbClr val="074995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2D842488-5F4B-0C1B-9638-613AE7660843}"/>
              </a:ext>
            </a:extLst>
          </p:cNvPr>
          <p:cNvSpPr/>
          <p:nvPr/>
        </p:nvSpPr>
        <p:spPr>
          <a:xfrm>
            <a:off x="7319632" y="4961844"/>
            <a:ext cx="3077096" cy="1324206"/>
          </a:xfrm>
          <a:prstGeom prst="roundRect">
            <a:avLst>
              <a:gd name="adj" fmla="val 13658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0" rIns="180000" bIns="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Healthy Key Metrics:</a:t>
            </a:r>
          </a:p>
          <a:p>
            <a:pPr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Projecting an 80% year-over-year (YoY) increase in Gross Sales, growing from $1.5M to over $2.7M by year-end.</a:t>
            </a:r>
            <a:endParaRPr lang="en-US" sz="800" dirty="0">
              <a:solidFill>
                <a:srgbClr val="074995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81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495F2-4545-5005-15D9-A59257BCF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B0ED42B-5648-43B3-6577-0D54D4E9306E}"/>
              </a:ext>
            </a:extLst>
          </p:cNvPr>
          <p:cNvSpPr/>
          <p:nvPr/>
        </p:nvSpPr>
        <p:spPr>
          <a:xfrm>
            <a:off x="6163056" y="1551920"/>
            <a:ext cx="4425696" cy="2736918"/>
          </a:xfrm>
          <a:prstGeom prst="roundRect">
            <a:avLst>
              <a:gd name="adj" fmla="val 760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dist="381000" dir="16200000">
              <a:schemeClr val="tx2">
                <a:lumMod val="50000"/>
                <a:lumOff val="50000"/>
                <a:alpha val="85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PK" sz="1400" dirty="0"/>
              <a:t>Forecast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DDF842E2-2261-2F27-2FE7-A929E0FFD752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“6 month” Gross Sales Forecast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7796A9-1DCD-A9FD-E27D-4425EE720A6F}"/>
              </a:ext>
            </a:extLst>
          </p:cNvPr>
          <p:cNvSpPr txBox="1"/>
          <p:nvPr/>
        </p:nvSpPr>
        <p:spPr>
          <a:xfrm>
            <a:off x="443344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FC0A1E-9843-438D-4394-C15C4D84AB64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559117A8-12DD-00B6-6F13-8FAE53A67B34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806C2ED4-B681-7757-A672-F5E55BEEFD4D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C35B231-B115-C4D6-9D60-A18E251563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649453"/>
              </p:ext>
            </p:extLst>
          </p:nvPr>
        </p:nvGraphicFramePr>
        <p:xfrm>
          <a:off x="754240" y="1542622"/>
          <a:ext cx="9962528" cy="2636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A8D189B-4CC6-C649-C220-3CAA9348D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19197"/>
              </p:ext>
            </p:extLst>
          </p:nvPr>
        </p:nvGraphicFramePr>
        <p:xfrm>
          <a:off x="1026148" y="4389422"/>
          <a:ext cx="9690621" cy="21434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37561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3745707321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1695272268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2915470160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559831840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3074290321"/>
                    </a:ext>
                  </a:extLst>
                </a:gridCol>
                <a:gridCol w="1107580">
                  <a:extLst>
                    <a:ext uri="{9D8B030D-6E8A-4147-A177-3AD203B41FA5}">
                      <a16:colId xmlns:a16="http://schemas.microsoft.com/office/drawing/2014/main" val="57177285"/>
                    </a:ext>
                  </a:extLst>
                </a:gridCol>
              </a:tblGrid>
              <a:tr h="338832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Order Type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Jul 25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Aug 25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</a:rPr>
                        <a:t>Sep 25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Oct 25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dirty="0"/>
                        <a:t>Nov 25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dirty="0"/>
                        <a:t>Dec 25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dirty="0"/>
                        <a:t>Jan 26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Gross Sales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$209,383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$219,383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$276,583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$298,683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$309,890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$312,000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$31,000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Orders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984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1000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1200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1500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1700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1800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1750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AOV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$252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$255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$257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$257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$257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$259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GM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41%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41%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555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9F0B8-3751-4F0F-0A2D-9188EC768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CD4C1A3A-D88D-098A-D71E-D2AC88417BD5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“Month” Order Outcomes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4AAAF7-C0B5-A75A-2482-EB1F8F665298}"/>
              </a:ext>
            </a:extLst>
          </p:cNvPr>
          <p:cNvSpPr txBox="1"/>
          <p:nvPr/>
        </p:nvSpPr>
        <p:spPr>
          <a:xfrm>
            <a:off x="43242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D03A5CD-0031-D3FA-FD8D-409BF3FC9F3B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739575E6-B788-7F85-9E8F-B25935C8030F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A1658E4B-956B-A778-396F-6ACCF9D8E331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CF719EA-1ED5-9427-D232-F71370E35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803895"/>
              </p:ext>
            </p:extLst>
          </p:nvPr>
        </p:nvGraphicFramePr>
        <p:xfrm>
          <a:off x="432422" y="2157525"/>
          <a:ext cx="2594242" cy="216579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90111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804131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</a:tblGrid>
              <a:tr h="357119">
                <a:tc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</a:rPr>
                        <a:t>Type</a:t>
                      </a:r>
                      <a:endParaRPr lang="en-PK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</a:rPr>
                        <a:t>Orders</a:t>
                      </a:r>
                      <a:endParaRPr lang="en-PK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Cancelled Orders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47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Completed Orders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809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All Orders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856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GM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5D91C9E-C596-A9DB-EF0D-FA3B5935F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611308"/>
              </p:ext>
            </p:extLst>
          </p:nvPr>
        </p:nvGraphicFramePr>
        <p:xfrm>
          <a:off x="3182702" y="2157524"/>
          <a:ext cx="5059184" cy="21434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31324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856965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787817">
                  <a:extLst>
                    <a:ext uri="{9D8B030D-6E8A-4147-A177-3AD203B41FA5}">
                      <a16:colId xmlns:a16="http://schemas.microsoft.com/office/drawing/2014/main" val="3745707321"/>
                    </a:ext>
                  </a:extLst>
                </a:gridCol>
                <a:gridCol w="749808">
                  <a:extLst>
                    <a:ext uri="{9D8B030D-6E8A-4147-A177-3AD203B41FA5}">
                      <a16:colId xmlns:a16="http://schemas.microsoft.com/office/drawing/2014/main" val="1695272268"/>
                    </a:ext>
                  </a:extLst>
                </a:gridCol>
                <a:gridCol w="1033270">
                  <a:extLst>
                    <a:ext uri="{9D8B030D-6E8A-4147-A177-3AD203B41FA5}">
                      <a16:colId xmlns:a16="http://schemas.microsoft.com/office/drawing/2014/main" val="2915470160"/>
                    </a:ext>
                  </a:extLst>
                </a:gridCol>
              </a:tblGrid>
              <a:tr h="338832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Order Type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Orders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AOV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Sales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% of Orders</a:t>
                      </a:r>
                      <a:endParaRPr lang="en-PK" sz="110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Marketing Attributed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47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$240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$105,112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51%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Unattributed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809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$258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$108,051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49%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Discounted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856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$372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$127,911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60%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451164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Non-Discounted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$187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$85,252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40%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8D64154-3DA6-90AD-39FB-905793FBD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72762"/>
              </p:ext>
            </p:extLst>
          </p:nvPr>
        </p:nvGraphicFramePr>
        <p:xfrm>
          <a:off x="8399990" y="2157525"/>
          <a:ext cx="2905138" cy="214750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48094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678522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678522">
                  <a:extLst>
                    <a:ext uri="{9D8B030D-6E8A-4147-A177-3AD203B41FA5}">
                      <a16:colId xmlns:a16="http://schemas.microsoft.com/office/drawing/2014/main" val="3480730495"/>
                    </a:ext>
                  </a:extLst>
                </a:gridCol>
              </a:tblGrid>
              <a:tr h="338831">
                <a:tc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</a:rPr>
                        <a:t>Type</a:t>
                      </a:r>
                      <a:endParaRPr lang="en-PK" sz="1100" b="1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</a:rPr>
                        <a:t>Orders</a:t>
                      </a:r>
                      <a:endParaRPr lang="en-PK" sz="1200" b="1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200" b="1" dirty="0"/>
                        <a:t>AOV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Wrong Address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10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20%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Cancelled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9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22%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Refunded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3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17%</a:t>
                      </a:r>
                      <a:endParaRPr lang="en-PK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Order Returned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16</a:t>
                      </a:r>
                      <a:endParaRPr lang="en-PK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100" dirty="0">
                          <a:effectLst/>
                        </a:rPr>
                        <a:t>20%</a:t>
                      </a:r>
                      <a:endParaRPr lang="en-PK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4E4EEAB-9719-8B5C-54ED-9DF33660CBFE}"/>
              </a:ext>
            </a:extLst>
          </p:cNvPr>
          <p:cNvSpPr txBox="1"/>
          <p:nvPr/>
        </p:nvSpPr>
        <p:spPr>
          <a:xfrm>
            <a:off x="432422" y="1747292"/>
            <a:ext cx="25942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74995"/>
                </a:solidFill>
                <a:effectLst/>
              </a:rPr>
              <a:t>All Orders</a:t>
            </a:r>
            <a:endParaRPr lang="en-PK" sz="1400" dirty="0">
              <a:solidFill>
                <a:srgbClr val="074995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FAE2DA-55DD-56CF-9F4A-65053BC82B10}"/>
              </a:ext>
            </a:extLst>
          </p:cNvPr>
          <p:cNvSpPr txBox="1"/>
          <p:nvPr/>
        </p:nvSpPr>
        <p:spPr>
          <a:xfrm>
            <a:off x="3175622" y="1746001"/>
            <a:ext cx="25942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74995"/>
                </a:solidFill>
                <a:effectLst/>
              </a:rPr>
              <a:t>Completed Orders</a:t>
            </a:r>
            <a:endParaRPr lang="en-PK" sz="1400" dirty="0">
              <a:solidFill>
                <a:srgbClr val="074995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8325FC-7B74-065A-4A5E-E168DD4F7CB7}"/>
              </a:ext>
            </a:extLst>
          </p:cNvPr>
          <p:cNvSpPr txBox="1"/>
          <p:nvPr/>
        </p:nvSpPr>
        <p:spPr>
          <a:xfrm>
            <a:off x="8405990" y="1759266"/>
            <a:ext cx="25942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74995"/>
                </a:solidFill>
                <a:effectLst/>
              </a:rPr>
              <a:t>Cancelled/Returns Orders</a:t>
            </a:r>
            <a:endParaRPr lang="en-PK" sz="1400" dirty="0">
              <a:solidFill>
                <a:srgbClr val="074995"/>
              </a:solidFill>
            </a:endParaRPr>
          </a:p>
        </p:txBody>
      </p:sp>
      <p:sp>
        <p:nvSpPr>
          <p:cNvPr id="17" name="Snip Single Corner of Rectangle 87">
            <a:extLst>
              <a:ext uri="{FF2B5EF4-FFF2-40B4-BE49-F238E27FC236}">
                <a16:creationId xmlns:a16="http://schemas.microsoft.com/office/drawing/2014/main" id="{D672BB03-7498-2001-7BA1-A1026B03D92D}"/>
              </a:ext>
            </a:extLst>
          </p:cNvPr>
          <p:cNvSpPr/>
          <p:nvPr/>
        </p:nvSpPr>
        <p:spPr>
          <a:xfrm>
            <a:off x="432423" y="4733474"/>
            <a:ext cx="2969145" cy="553435"/>
          </a:xfrm>
          <a:prstGeom prst="snip1Rect">
            <a:avLst>
              <a:gd name="adj" fmla="val 31139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ctr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Marketing-Driven Orders Declined:</a:t>
            </a:r>
          </a:p>
        </p:txBody>
      </p:sp>
      <p:sp>
        <p:nvSpPr>
          <p:cNvPr id="18" name="Snip Single Corner of Rectangle 97">
            <a:extLst>
              <a:ext uri="{FF2B5EF4-FFF2-40B4-BE49-F238E27FC236}">
                <a16:creationId xmlns:a16="http://schemas.microsoft.com/office/drawing/2014/main" id="{E2CABCBA-AE8D-8EF8-6B77-087953F90818}"/>
              </a:ext>
            </a:extLst>
          </p:cNvPr>
          <p:cNvSpPr/>
          <p:nvPr/>
        </p:nvSpPr>
        <p:spPr>
          <a:xfrm>
            <a:off x="432422" y="5264601"/>
            <a:ext cx="7394842" cy="833881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“Month” saw 438 marketing-attributed orders—down 15% from June’s 513 and 56% below the YTD monthly average of 490, driven from seasonality and decrease in email/SM frequency.</a:t>
            </a:r>
          </a:p>
        </p:txBody>
      </p:sp>
    </p:spTree>
    <p:extLst>
      <p:ext uri="{BB962C8B-B14F-4D97-AF65-F5344CB8AC3E}">
        <p14:creationId xmlns:p14="http://schemas.microsoft.com/office/powerpoint/2010/main" val="94850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1D355-FB7B-C772-4A58-6133A3544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47DC15E1-E05B-AA9A-79F0-9DA71076F55F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Marketing Overview - Jan 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1C45FC-795B-0438-DBD2-F742415F5C99}"/>
              </a:ext>
            </a:extLst>
          </p:cNvPr>
          <p:cNvSpPr txBox="1"/>
          <p:nvPr/>
        </p:nvSpPr>
        <p:spPr>
          <a:xfrm>
            <a:off x="32447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6B3E1-0B93-9EB6-1D67-B9D5503182AA}"/>
              </a:ext>
            </a:extLst>
          </p:cNvPr>
          <p:cNvSpPr/>
          <p:nvPr/>
        </p:nvSpPr>
        <p:spPr>
          <a:xfrm>
            <a:off x="397624" y="2103202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Online store sessions: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32,897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FF000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▼ 19%</a:t>
            </a:r>
            <a:endParaRPr lang="en-US" sz="1400" dirty="0">
              <a:solidFill>
                <a:srgbClr val="074995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D3C74E-14DB-BA11-9998-1E5F038B6314}"/>
              </a:ext>
            </a:extLst>
          </p:cNvPr>
          <p:cNvSpPr txBox="1"/>
          <p:nvPr/>
        </p:nvSpPr>
        <p:spPr>
          <a:xfrm>
            <a:off x="324472" y="1621748"/>
            <a:ext cx="2171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600" b="1" dirty="0"/>
              <a:t>KPI Performance Grid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79CFFEF-32EC-F06C-585E-B192B25C9357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D29EAB78-AFA7-1ADC-AEA8-672453D4DA01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D8BBC0C7-C215-2755-8146-AEEBEEAD21FC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2" name="Rectangle: Rounded Corners 11">
            <a:extLst>
              <a:ext uri="{FF2B5EF4-FFF2-40B4-BE49-F238E27FC236}">
                <a16:creationId xmlns:a16="http://schemas.microsoft.com/office/drawing/2014/main" id="{BE5EC07D-4D05-FB69-6274-9AF8B026411A}"/>
              </a:ext>
            </a:extLst>
          </p:cNvPr>
          <p:cNvSpPr/>
          <p:nvPr/>
        </p:nvSpPr>
        <p:spPr>
          <a:xfrm>
            <a:off x="3534016" y="2103202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Online store conversion rate: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1.81%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▲ 7% </a:t>
            </a:r>
          </a:p>
        </p:txBody>
      </p:sp>
      <p:sp>
        <p:nvSpPr>
          <p:cNvPr id="5" name="Rectangle: Rounded Corners 11">
            <a:extLst>
              <a:ext uri="{FF2B5EF4-FFF2-40B4-BE49-F238E27FC236}">
                <a16:creationId xmlns:a16="http://schemas.microsoft.com/office/drawing/2014/main" id="{D33754E6-A55C-0399-4C1F-BAE94E44B17F}"/>
              </a:ext>
            </a:extLst>
          </p:cNvPr>
          <p:cNvSpPr/>
          <p:nvPr/>
        </p:nvSpPr>
        <p:spPr>
          <a:xfrm>
            <a:off x="6670408" y="2103202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Average order value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3.98.98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▲ 9% </a:t>
            </a: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E73E739A-D5C9-B686-583B-FBFF4833719D}"/>
              </a:ext>
            </a:extLst>
          </p:cNvPr>
          <p:cNvSpPr/>
          <p:nvPr/>
        </p:nvSpPr>
        <p:spPr>
          <a:xfrm>
            <a:off x="397624" y="3540268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Total Sales: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209,931.75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rgbClr val="FF0000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▼ 15%</a:t>
            </a:r>
            <a:endParaRPr lang="en-US" sz="1400" dirty="0">
              <a:solidFill>
                <a:srgbClr val="074995"/>
              </a:solidFill>
              <a:latin typeface="Aptos" panose="020B0004020202020204" pitchFamily="34" charset="0"/>
              <a:ea typeface="Roboto Light" panose="02000000000000000000" pitchFamily="2" charset="0"/>
            </a:endParaRP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E0A915F9-D0BC-882B-C26C-B5CEBD922CB4}"/>
              </a:ext>
            </a:extLst>
          </p:cNvPr>
          <p:cNvSpPr/>
          <p:nvPr/>
        </p:nvSpPr>
        <p:spPr>
          <a:xfrm>
            <a:off x="3534016" y="3540268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Sales attributed to marketing: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$133,130.56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▲ 27% </a:t>
            </a:r>
          </a:p>
        </p:txBody>
      </p:sp>
      <p:sp>
        <p:nvSpPr>
          <p:cNvPr id="14" name="Rectangle: Rounded Corners 11">
            <a:extLst>
              <a:ext uri="{FF2B5EF4-FFF2-40B4-BE49-F238E27FC236}">
                <a16:creationId xmlns:a16="http://schemas.microsoft.com/office/drawing/2014/main" id="{31AC95D9-E28D-1182-4E16-31E75D9B82CA}"/>
              </a:ext>
            </a:extLst>
          </p:cNvPr>
          <p:cNvSpPr/>
          <p:nvPr/>
        </p:nvSpPr>
        <p:spPr>
          <a:xfrm>
            <a:off x="6670408" y="3540268"/>
            <a:ext cx="2976512" cy="1294166"/>
          </a:xfrm>
          <a:prstGeom prst="roundRect">
            <a:avLst>
              <a:gd name="adj" fmla="val 12277"/>
            </a:avLst>
          </a:prstGeom>
          <a:solidFill>
            <a:schemeClr val="bg1"/>
          </a:solidFill>
          <a:ln w="12700">
            <a:noFill/>
          </a:ln>
          <a:effectLst>
            <a:outerShdw blurRad="190500" dist="38100" dir="2700000" algn="tl" rotWithShape="0">
              <a:schemeClr val="bg2">
                <a:lumMod val="9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0" bIns="0" rtlCol="0" anchor="t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chemeClr val="accent2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Order attributed to marketing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rgbClr val="074995"/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477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Roboto Light" panose="02000000000000000000" pitchFamily="2" charset="0"/>
              </a:rPr>
              <a:t>▲ 9% </a:t>
            </a:r>
          </a:p>
        </p:txBody>
      </p:sp>
      <p:sp>
        <p:nvSpPr>
          <p:cNvPr id="16" name="Snip Single Corner of Rectangle 87">
            <a:extLst>
              <a:ext uri="{FF2B5EF4-FFF2-40B4-BE49-F238E27FC236}">
                <a16:creationId xmlns:a16="http://schemas.microsoft.com/office/drawing/2014/main" id="{61A1AA32-01F9-0DDB-1CA4-0291B746810B}"/>
              </a:ext>
            </a:extLst>
          </p:cNvPr>
          <p:cNvSpPr/>
          <p:nvPr/>
        </p:nvSpPr>
        <p:spPr>
          <a:xfrm>
            <a:off x="432423" y="5071803"/>
            <a:ext cx="2941713" cy="451174"/>
          </a:xfrm>
          <a:prstGeom prst="snip1Rect">
            <a:avLst>
              <a:gd name="adj" fmla="val 31139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ctr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January ‘25 Highlights:</a:t>
            </a:r>
          </a:p>
        </p:txBody>
      </p:sp>
      <p:sp>
        <p:nvSpPr>
          <p:cNvPr id="18" name="Snip Single Corner of Rectangle 97">
            <a:extLst>
              <a:ext uri="{FF2B5EF4-FFF2-40B4-BE49-F238E27FC236}">
                <a16:creationId xmlns:a16="http://schemas.microsoft.com/office/drawing/2014/main" id="{37A269DB-4FDC-4C83-6809-8A1178656109}"/>
              </a:ext>
            </a:extLst>
          </p:cNvPr>
          <p:cNvSpPr/>
          <p:nvPr/>
        </p:nvSpPr>
        <p:spPr>
          <a:xfrm>
            <a:off x="432422" y="5522977"/>
            <a:ext cx="9187066" cy="985892"/>
          </a:xfrm>
          <a:prstGeom prst="snip1Rect">
            <a:avLst>
              <a:gd name="adj" fmla="val 13323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t"/>
          <a:lstStyle/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Conversion Rate Surge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 Online store conversion rate rose to 1.81%, a 19% increase from July, showing stronger purchase intent despite fewer sessions.</a:t>
            </a:r>
          </a:p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Higher Order Value &amp; Marketing Impact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 Average order value jumped 9% to $286.95, helping lift marketing-attributed sales by 27% to $133K.</a:t>
            </a:r>
          </a:p>
          <a:p>
            <a:pPr marL="171450" indent="-171450">
              <a:lnSpc>
                <a:spcPct val="125000"/>
              </a:lnSpc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Marketing-Driven Orders Rebounded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 477 orders were attributed to marketing, up 9% from July, reversing last month’s decline.</a:t>
            </a:r>
          </a:p>
        </p:txBody>
      </p:sp>
    </p:spTree>
    <p:extLst>
      <p:ext uri="{BB962C8B-B14F-4D97-AF65-F5344CB8AC3E}">
        <p14:creationId xmlns:p14="http://schemas.microsoft.com/office/powerpoint/2010/main" val="163664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85AC1-6E2C-45D9-1E9D-E96A8AA27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8A3ABF92-C661-7998-604E-9F877A738946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5305526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Performance by Marketing Channel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781815-17A8-A85C-342F-D979E9E4B3EE}"/>
              </a:ext>
            </a:extLst>
          </p:cNvPr>
          <p:cNvSpPr txBox="1"/>
          <p:nvPr/>
        </p:nvSpPr>
        <p:spPr>
          <a:xfrm>
            <a:off x="32447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4F3CB13-5F0E-6CE4-A40D-DF1D1FCF870A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FF11BD2D-F89F-F2F5-B772-F3482F850955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4E2E2F6-A319-9E79-F776-C7361FAA59EB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E85760-CA6F-5030-8142-A6F85B40F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123137"/>
              </p:ext>
            </p:extLst>
          </p:nvPr>
        </p:nvGraphicFramePr>
        <p:xfrm>
          <a:off x="422645" y="1542622"/>
          <a:ext cx="7989835" cy="41760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27947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859536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3745707321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1695272268"/>
                    </a:ext>
                  </a:extLst>
                </a:gridCol>
                <a:gridCol w="2023075">
                  <a:extLst>
                    <a:ext uri="{9D8B030D-6E8A-4147-A177-3AD203B41FA5}">
                      <a16:colId xmlns:a16="http://schemas.microsoft.com/office/drawing/2014/main" val="2915470160"/>
                    </a:ext>
                  </a:extLst>
                </a:gridCol>
                <a:gridCol w="1186469">
                  <a:extLst>
                    <a:ext uri="{9D8B030D-6E8A-4147-A177-3AD203B41FA5}">
                      <a16:colId xmlns:a16="http://schemas.microsoft.com/office/drawing/2014/main" val="559831840"/>
                    </a:ext>
                  </a:extLst>
                </a:gridCol>
              </a:tblGrid>
              <a:tr h="304466"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Order Type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Sessions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Sales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</a:rPr>
                        <a:t>Orders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err="1">
                          <a:effectLst/>
                        </a:rPr>
                        <a:t>Avg</a:t>
                      </a:r>
                      <a:r>
                        <a:rPr lang="en-GB" sz="1100" b="0" dirty="0">
                          <a:effectLst/>
                        </a:rPr>
                        <a:t> Conversion Rate (%)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err="1"/>
                        <a:t>Avg</a:t>
                      </a:r>
                      <a:r>
                        <a:rPr lang="en-GB" sz="1100" b="0" dirty="0"/>
                        <a:t> AOV ($)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Direct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10,047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$56,516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138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1.37%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$410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Customer Portal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4,771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$48,294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188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3.94%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$257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SMS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4,317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$4,490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0.69%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$150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Your-</a:t>
                      </a:r>
                      <a:r>
                        <a:rPr lang="en-GB" sz="1100" b="0" i="0" u="sng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website.com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5,316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$28,689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1.92%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$281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Email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2,470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$4,496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1.50%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$122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56438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Organic Search (SEO)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2,941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$22,413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1.53%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$498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extLst>
                  <a:ext uri="{0D108BD9-81ED-4DB2-BD59-A6C34878D82A}">
                    <a16:rowId xmlns:a16="http://schemas.microsoft.com/office/drawing/2014/main" val="3216666456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Google - Paid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2,032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$11,495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1.92%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$295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29975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QR Code - Stickers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178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$3,532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6.18%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$321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extLst>
                  <a:ext uri="{0D108BD9-81ED-4DB2-BD59-A6C34878D82A}">
                    <a16:rowId xmlns:a16="http://schemas.microsoft.com/office/drawing/2014/main" val="1256288207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475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$6,808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3.58%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$400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488002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Social Media (Facebook)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$135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10.00%</a:t>
                      </a:r>
                      <a:endParaRPr lang="en-PK" sz="1200" b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PK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$135</a:t>
                      </a:r>
                      <a:endParaRPr lang="en-PK" sz="1200" b="0" dirty="0">
                        <a:effectLst/>
                        <a:latin typeface="+mn-lt"/>
                      </a:endParaRPr>
                    </a:p>
                  </a:txBody>
                  <a:tcPr marL="76200" marR="76200" marT="19050" marB="19050" anchor="ctr"/>
                </a:tc>
                <a:extLst>
                  <a:ext uri="{0D108BD9-81ED-4DB2-BD59-A6C34878D82A}">
                    <a16:rowId xmlns:a16="http://schemas.microsoft.com/office/drawing/2014/main" val="1926587469"/>
                  </a:ext>
                </a:extLst>
              </a:tr>
              <a:tr h="351966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en-GB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19050" marB="1905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32,740</a:t>
                      </a:r>
                      <a:endParaRPr lang="en-PK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$189,004</a:t>
                      </a:r>
                      <a:endParaRPr lang="en-PK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612</a:t>
                      </a:r>
                      <a:endParaRPr lang="en-PK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PK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2.90%</a:t>
                      </a:r>
                      <a:endParaRPr lang="en-PK" sz="11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PK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$277</a:t>
                      </a:r>
                      <a:endParaRPr lang="en-PK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09225"/>
                  </a:ext>
                </a:extLst>
              </a:tr>
            </a:tbl>
          </a:graphicData>
        </a:graphic>
      </p:graphicFrame>
      <p:sp>
        <p:nvSpPr>
          <p:cNvPr id="3" name="Snip Single Corner of Rectangle 87">
            <a:extLst>
              <a:ext uri="{FF2B5EF4-FFF2-40B4-BE49-F238E27FC236}">
                <a16:creationId xmlns:a16="http://schemas.microsoft.com/office/drawing/2014/main" id="{FD12384D-2CAD-DEBE-9A12-1B4303D83959}"/>
              </a:ext>
            </a:extLst>
          </p:cNvPr>
          <p:cNvSpPr/>
          <p:nvPr/>
        </p:nvSpPr>
        <p:spPr>
          <a:xfrm>
            <a:off x="8668372" y="1542622"/>
            <a:ext cx="3026803" cy="451174"/>
          </a:xfrm>
          <a:prstGeom prst="snip1Rect">
            <a:avLst>
              <a:gd name="adj" fmla="val 31139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ctr"/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1200" b="1" kern="100" dirty="0">
                <a:solidFill>
                  <a:schemeClr val="bg1"/>
                </a:solidFill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Highlights:</a:t>
            </a:r>
          </a:p>
        </p:txBody>
      </p:sp>
      <p:sp>
        <p:nvSpPr>
          <p:cNvPr id="5" name="Snip Single Corner of Rectangle 97">
            <a:extLst>
              <a:ext uri="{FF2B5EF4-FFF2-40B4-BE49-F238E27FC236}">
                <a16:creationId xmlns:a16="http://schemas.microsoft.com/office/drawing/2014/main" id="{2FECFCF4-DE05-AF06-0AF1-3B17DBFD9851}"/>
              </a:ext>
            </a:extLst>
          </p:cNvPr>
          <p:cNvSpPr/>
          <p:nvPr/>
        </p:nvSpPr>
        <p:spPr>
          <a:xfrm>
            <a:off x="8668372" y="2012872"/>
            <a:ext cx="3026804" cy="3720319"/>
          </a:xfrm>
          <a:prstGeom prst="snip1Rect">
            <a:avLst>
              <a:gd name="adj" fmla="val 0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ctr"/>
          <a:lstStyle/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Sales from Marketing Channels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(+25% MoM) from $151K to $189K 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Direct &amp; Client’s Portal Leads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 Direct delivered $56.5K (+15% MoM) and Patient Portal hit $48.3K (+20% MoM), 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Organic Search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–delivered $22.4K (+124% MoM) with 2,941 sessions, reflecting improved traffic from ShopRotech blogs. 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QR Code Upside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– delivered $3.5K from $410 (+776%) MoM, showing stronger engagement.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SMS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performance is lingering from July campaigns</a:t>
            </a:r>
          </a:p>
        </p:txBody>
      </p:sp>
    </p:spTree>
    <p:extLst>
      <p:ext uri="{BB962C8B-B14F-4D97-AF65-F5344CB8AC3E}">
        <p14:creationId xmlns:p14="http://schemas.microsoft.com/office/powerpoint/2010/main" val="173582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C09D0-D67A-C2B8-5B6D-06B266F14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A555AE68-025C-BBD1-ABA7-5918DDFF86E0}"/>
              </a:ext>
            </a:extLst>
          </p:cNvPr>
          <p:cNvSpPr txBox="1">
            <a:spLocks/>
          </p:cNvSpPr>
          <p:nvPr/>
        </p:nvSpPr>
        <p:spPr>
          <a:xfrm>
            <a:off x="324472" y="747900"/>
            <a:ext cx="6350648" cy="41781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Sales and Gross Margin By Product Category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9798E5-F0E3-C520-94D6-D4AA7B820FC9}"/>
              </a:ext>
            </a:extLst>
          </p:cNvPr>
          <p:cNvSpPr txBox="1"/>
          <p:nvPr/>
        </p:nvSpPr>
        <p:spPr>
          <a:xfrm>
            <a:off x="324472" y="1124808"/>
            <a:ext cx="8343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rgbClr val="074995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Core order volume remains stable with healthy gross margins of 43%.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EB597F2-5C5A-8C94-1063-A2A4FEAF63D4}"/>
              </a:ext>
            </a:extLst>
          </p:cNvPr>
          <p:cNvCxnSpPr>
            <a:cxnSpLocks/>
          </p:cNvCxnSpPr>
          <p:nvPr/>
        </p:nvCxnSpPr>
        <p:spPr>
          <a:xfrm>
            <a:off x="155448" y="544519"/>
            <a:ext cx="11859768" cy="0"/>
          </a:xfrm>
          <a:prstGeom prst="line">
            <a:avLst/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4">
            <a:extLst>
              <a:ext uri="{FF2B5EF4-FFF2-40B4-BE49-F238E27FC236}">
                <a16:creationId xmlns:a16="http://schemas.microsoft.com/office/drawing/2014/main" id="{0FE4C76A-7319-789E-0625-E517E7409635}"/>
              </a:ext>
            </a:extLst>
          </p:cNvPr>
          <p:cNvSpPr txBox="1">
            <a:spLocks/>
          </p:cNvSpPr>
          <p:nvPr/>
        </p:nvSpPr>
        <p:spPr>
          <a:xfrm>
            <a:off x="315518" y="202467"/>
            <a:ext cx="3515818" cy="24266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>
              <a:defRPr/>
            </a:pPr>
            <a:r>
              <a:rPr lang="en-US" sz="1050" b="0" spc="30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CRO Monthly Performance Jan 2026</a:t>
            </a:r>
            <a:endParaRPr kumimoji="0" lang="en-US" sz="1050" b="0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680CA43A-807B-B557-280A-15B3FEC5CCD4}"/>
              </a:ext>
            </a:extLst>
          </p:cNvPr>
          <p:cNvSpPr txBox="1">
            <a:spLocks/>
          </p:cNvSpPr>
          <p:nvPr/>
        </p:nvSpPr>
        <p:spPr>
          <a:xfrm>
            <a:off x="11615281" y="204092"/>
            <a:ext cx="374904" cy="2426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lvl="0" algn="r">
              <a:defRPr/>
            </a:pPr>
            <a:r>
              <a:rPr lang="en-US" sz="1100" b="0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01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BD9628-5877-FFEC-E7EC-6088A2743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122090"/>
              </p:ext>
            </p:extLst>
          </p:nvPr>
        </p:nvGraphicFramePr>
        <p:xfrm>
          <a:off x="422644" y="1542621"/>
          <a:ext cx="6661819" cy="420452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09447">
                  <a:extLst>
                    <a:ext uri="{9D8B030D-6E8A-4147-A177-3AD203B41FA5}">
                      <a16:colId xmlns:a16="http://schemas.microsoft.com/office/drawing/2014/main" val="2152999623"/>
                    </a:ext>
                  </a:extLst>
                </a:gridCol>
                <a:gridCol w="1313093">
                  <a:extLst>
                    <a:ext uri="{9D8B030D-6E8A-4147-A177-3AD203B41FA5}">
                      <a16:colId xmlns:a16="http://schemas.microsoft.com/office/drawing/2014/main" val="2493537862"/>
                    </a:ext>
                  </a:extLst>
                </a:gridCol>
                <a:gridCol w="1313093">
                  <a:extLst>
                    <a:ext uri="{9D8B030D-6E8A-4147-A177-3AD203B41FA5}">
                      <a16:colId xmlns:a16="http://schemas.microsoft.com/office/drawing/2014/main" val="3745707321"/>
                    </a:ext>
                  </a:extLst>
                </a:gridCol>
                <a:gridCol w="961953">
                  <a:extLst>
                    <a:ext uri="{9D8B030D-6E8A-4147-A177-3AD203B41FA5}">
                      <a16:colId xmlns:a16="http://schemas.microsoft.com/office/drawing/2014/main" val="1695272268"/>
                    </a:ext>
                  </a:extLst>
                </a:gridCol>
                <a:gridCol w="1664233">
                  <a:extLst>
                    <a:ext uri="{9D8B030D-6E8A-4147-A177-3AD203B41FA5}">
                      <a16:colId xmlns:a16="http://schemas.microsoft.com/office/drawing/2014/main" val="2915470160"/>
                    </a:ext>
                  </a:extLst>
                </a:gridCol>
              </a:tblGrid>
              <a:tr h="331566">
                <a:tc>
                  <a:txBody>
                    <a:bodyPr/>
                    <a:lstStyle/>
                    <a:p>
                      <a:r>
                        <a:rPr lang="en-GB" sz="1100" b="0" dirty="0">
                          <a:effectLst/>
                        </a:rPr>
                        <a:t>Order Type</a:t>
                      </a:r>
                      <a:endParaRPr lang="en-PK" sz="1100" b="0" dirty="0"/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effectLst/>
                        </a:rPr>
                        <a:t> Net Items Sold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effectLst/>
                        </a:rPr>
                        <a:t> Net Sales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effectLst/>
                        </a:rPr>
                        <a:t> GM%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effectLst/>
                        </a:rPr>
                        <a:t> Cost of Goods Sold</a:t>
                      </a:r>
                    </a:p>
                  </a:txBody>
                  <a:tcPr anchor="ctr">
                    <a:solidFill>
                      <a:srgbClr val="0749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4734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Product#1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259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$87,547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$60,176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3300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Product#2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160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$42,683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44%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$23,896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extLst>
                  <a:ext uri="{0D108BD9-81ED-4DB2-BD59-A6C34878D82A}">
                    <a16:rowId xmlns:a16="http://schemas.microsoft.com/office/drawing/2014/main" val="3503467041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Product#3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683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$42,546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$15,361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428179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Product#4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$15,868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77%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$3,630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extLst>
                  <a:ext uri="{0D108BD9-81ED-4DB2-BD59-A6C34878D82A}">
                    <a16:rowId xmlns:a16="http://schemas.microsoft.com/office/drawing/2014/main" val="553857408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Product#5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$12,120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$6,075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56438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Product#6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$9,485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27%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$6,886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extLst>
                  <a:ext uri="{0D108BD9-81ED-4DB2-BD59-A6C34878D82A}">
                    <a16:rowId xmlns:a16="http://schemas.microsoft.com/office/drawing/2014/main" val="3216666456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Product#7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$3,783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$2,613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29975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Product#8</a:t>
                      </a:r>
                      <a:endParaRPr lang="en-GB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$7,660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  <a:endParaRPr lang="en-PK" sz="1100" b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$5,198</a:t>
                      </a:r>
                      <a:endParaRPr lang="en-PK" sz="1100" b="0" dirty="0"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/>
                </a:tc>
                <a:extLst>
                  <a:ext uri="{0D108BD9-81ED-4DB2-BD59-A6C34878D82A}">
                    <a16:rowId xmlns:a16="http://schemas.microsoft.com/office/drawing/2014/main" val="1256288207"/>
                  </a:ext>
                </a:extLst>
              </a:tr>
              <a:tr h="43032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en-GB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108000" marT="95250" marB="9525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1587</a:t>
                      </a:r>
                      <a:endParaRPr lang="en-PK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$221,692</a:t>
                      </a:r>
                      <a:endParaRPr lang="en-PK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44%</a:t>
                      </a:r>
                      <a:endParaRPr lang="en-PK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PK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$123,836</a:t>
                      </a:r>
                      <a:endParaRPr lang="en-PK" sz="1100" b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108000" marT="95250" marB="9525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488002"/>
                  </a:ext>
                </a:extLst>
              </a:tr>
            </a:tbl>
          </a:graphicData>
        </a:graphic>
      </p:graphicFrame>
      <p:sp>
        <p:nvSpPr>
          <p:cNvPr id="3" name="Snip Single Corner of Rectangle 87">
            <a:extLst>
              <a:ext uri="{FF2B5EF4-FFF2-40B4-BE49-F238E27FC236}">
                <a16:creationId xmlns:a16="http://schemas.microsoft.com/office/drawing/2014/main" id="{864160F2-1DA9-2D90-64B3-C29EFADEA241}"/>
              </a:ext>
            </a:extLst>
          </p:cNvPr>
          <p:cNvSpPr/>
          <p:nvPr/>
        </p:nvSpPr>
        <p:spPr>
          <a:xfrm>
            <a:off x="7366476" y="1542622"/>
            <a:ext cx="2295284" cy="451174"/>
          </a:xfrm>
          <a:prstGeom prst="snip1Rect">
            <a:avLst>
              <a:gd name="adj" fmla="val 31139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>
            <a:innerShdw dist="25400" dir="10800000">
              <a:srgbClr val="44A8FF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08000" rtlCol="0" anchor="ctr"/>
          <a:lstStyle/>
          <a:p>
            <a:r>
              <a:rPr lang="en-GB" sz="1200" b="1" dirty="0"/>
              <a:t>Top Line Performance</a:t>
            </a:r>
          </a:p>
        </p:txBody>
      </p:sp>
      <p:sp>
        <p:nvSpPr>
          <p:cNvPr id="5" name="Snip Single Corner of Rectangle 97">
            <a:extLst>
              <a:ext uri="{FF2B5EF4-FFF2-40B4-BE49-F238E27FC236}">
                <a16:creationId xmlns:a16="http://schemas.microsoft.com/office/drawing/2014/main" id="{7B84995B-00AB-EA0B-E3EC-98EE9C5BE9B3}"/>
              </a:ext>
            </a:extLst>
          </p:cNvPr>
          <p:cNvSpPr/>
          <p:nvPr/>
        </p:nvSpPr>
        <p:spPr>
          <a:xfrm>
            <a:off x="7366475" y="2012872"/>
            <a:ext cx="3802877" cy="3720320"/>
          </a:xfrm>
          <a:prstGeom prst="snip1Rect">
            <a:avLst>
              <a:gd name="adj" fmla="val 0"/>
            </a:avLst>
          </a:prstGeom>
          <a:solidFill>
            <a:srgbClr val="FAFAFA"/>
          </a:solidFill>
          <a:ln>
            <a:noFill/>
          </a:ln>
          <a:effectLst>
            <a:innerShdw dist="25400" dir="10800000">
              <a:schemeClr val="bg2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08000" rtlCol="0" anchor="ctr"/>
          <a:lstStyle/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Revenue Anchor: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Product #1 drives the highest revenue at $87,547, contributing nearly 40% of total sales.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Profitability Leader: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Product #4 achieves the highest efficiency with a 77% Gross Margin, followed by Product #3 at 64%.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Volume Driver: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Product #3 moved the most units (683 items), accounting for over 43% of total order volume.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Portfolio Health: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Total net sales reached $221,692 with a stable aggregate Gross Margin of 44%.</a:t>
            </a:r>
          </a:p>
          <a:p>
            <a:pPr marL="171450" indent="-1714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b="1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Margin Warning: </a:t>
            </a:r>
            <a:r>
              <a:rPr lang="en-US" sz="1100" kern="100" dirty="0">
                <a:solidFill>
                  <a:srgbClr val="074995"/>
                </a:solidFill>
                <a:latin typeface="Aptos Display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Product #6 is the lowest margin performer at 27%, trailing the company average by 17 points.</a:t>
            </a:r>
          </a:p>
        </p:txBody>
      </p:sp>
    </p:spTree>
    <p:extLst>
      <p:ext uri="{BB962C8B-B14F-4D97-AF65-F5344CB8AC3E}">
        <p14:creationId xmlns:p14="http://schemas.microsoft.com/office/powerpoint/2010/main" val="1344444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105221E1DCA040AB4F420DB9F573B1" ma:contentTypeVersion="5" ma:contentTypeDescription="Create a new document." ma:contentTypeScope="" ma:versionID="e1062244e9be8fc440dee398bc849791">
  <xsd:schema xmlns:xsd="http://www.w3.org/2001/XMLSchema" xmlns:xs="http://www.w3.org/2001/XMLSchema" xmlns:p="http://schemas.microsoft.com/office/2006/metadata/properties" xmlns:ns3="430433e9-17f5-484a-be5d-54f839c12aeb" targetNamespace="http://schemas.microsoft.com/office/2006/metadata/properties" ma:root="true" ma:fieldsID="a32abfc5f796a650aa8ada1857ad3bc1" ns3:_="">
    <xsd:import namespace="430433e9-17f5-484a-be5d-54f839c12ae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433e9-17f5-484a-be5d-54f839c12ae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30433e9-17f5-484a-be5d-54f839c12aeb" xsi:nil="true"/>
  </documentManagement>
</p:properties>
</file>

<file path=customXml/itemProps1.xml><?xml version="1.0" encoding="utf-8"?>
<ds:datastoreItem xmlns:ds="http://schemas.openxmlformats.org/officeDocument/2006/customXml" ds:itemID="{5576DE23-31DD-4495-8716-BF2B86ED27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7FAF59-6876-4298-ABC3-4688AC9BB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433e9-17f5-484a-be5d-54f839c12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B846FC-5C75-417A-9D15-16B3E17C7F22}">
  <ds:schemaRefs>
    <ds:schemaRef ds:uri="http://purl.org/dc/dcmitype/"/>
    <ds:schemaRef ds:uri="http://schemas.microsoft.com/office/2006/metadata/properties"/>
    <ds:schemaRef ds:uri="430433e9-17f5-484a-be5d-54f839c12aeb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1971</Words>
  <Application>Microsoft Macintosh PowerPoint</Application>
  <PresentationFormat>Widescreen</PresentationFormat>
  <Paragraphs>468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Pitch Guru</dc:creator>
  <cp:lastModifiedBy>Pitch Guru</cp:lastModifiedBy>
  <cp:revision>2</cp:revision>
  <dcterms:created xsi:type="dcterms:W3CDTF">2026-01-24T09:18:56Z</dcterms:created>
  <dcterms:modified xsi:type="dcterms:W3CDTF">2026-01-31T10:38:41Z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0x01010014105221E1DCA040AB4F420DB9F573B1</vt:lpwstr>
  </property>
</Properties>
</file>